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29"/>
    <p:restoredTop sz="74545"/>
  </p:normalViewPr>
  <p:slideViewPr>
    <p:cSldViewPr snapToGrid="0" snapToObjects="1">
      <p:cViewPr varScale="1">
        <p:scale>
          <a:sx n="45" d="100"/>
          <a:sy n="45" d="100"/>
        </p:scale>
        <p:origin x="2824" y="184"/>
      </p:cViewPr>
      <p:guideLst/>
    </p:cSldViewPr>
  </p:slideViewPr>
  <p:notesTextViewPr>
    <p:cViewPr>
      <p:scale>
        <a:sx n="1" d="1"/>
        <a:sy n="1" d="1"/>
      </p:scale>
      <p:origin x="0" y="0"/>
    </p:cViewPr>
  </p:notesTextViewPr>
  <p:notesViewPr>
    <p:cSldViewPr snapToGrid="0" snapToObjects="1">
      <p:cViewPr varScale="1">
        <p:scale>
          <a:sx n="48" d="100"/>
          <a:sy n="48" d="100"/>
        </p:scale>
        <p:origin x="4104" y="20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58105-1D6C-A24F-A570-CA22F2DC4D4F}" type="datetimeFigureOut">
              <a:rPr lang="en-US" smtClean="0"/>
              <a:t>3/3/16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3BEFD-8635-1340-B806-325ABEF52CA5}" type="slidenum">
              <a:rPr lang="en-US" smtClean="0"/>
              <a:t>‹#›</a:t>
            </a:fld>
            <a:endParaRPr lang="en-US"/>
          </a:p>
        </p:txBody>
      </p:sp>
    </p:spTree>
    <p:extLst>
      <p:ext uri="{BB962C8B-B14F-4D97-AF65-F5344CB8AC3E}">
        <p14:creationId xmlns:p14="http://schemas.microsoft.com/office/powerpoint/2010/main" val="490605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3BEFD-8635-1340-B806-325ABEF52CA5}" type="slidenum">
              <a:rPr lang="en-US" smtClean="0"/>
              <a:t>1</a:t>
            </a:fld>
            <a:endParaRPr lang="en-US"/>
          </a:p>
        </p:txBody>
      </p:sp>
    </p:spTree>
    <p:extLst>
      <p:ext uri="{BB962C8B-B14F-4D97-AF65-F5344CB8AC3E}">
        <p14:creationId xmlns:p14="http://schemas.microsoft.com/office/powerpoint/2010/main" val="345810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CHRISTIAN LITERACY</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Is a tool for evangelism, providing an ideal climate for conversion and church planting.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Opens the pages of the Bible and other Christian literature to both non-Christians and new converts.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Is a door into nations and people groups where other types of mission activities are unwelcome.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Provides a rewarding activity for local Christians who are eager to help elevate their own people to experience a better life.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Expresses compassion, demonstrating that Christians reflect the nature of the good Samaritan.</a:t>
            </a:r>
            <a:endParaRPr lang="en-US" sz="1200" kern="1200" dirty="0" smtClean="0">
              <a:solidFill>
                <a:schemeClr val="tx1"/>
              </a:solidFill>
              <a:effectLst/>
              <a:latin typeface="+mn-lt"/>
              <a:ea typeface="+mn-ea"/>
              <a:cs typeface="+mn-cs"/>
            </a:endParaRPr>
          </a:p>
          <a:p>
            <a:pPr marL="0" indent="0">
              <a:buFont typeface="Arial" charse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10</a:t>
            </a:fld>
            <a:endParaRPr lang="en-US"/>
          </a:p>
        </p:txBody>
      </p:sp>
    </p:spTree>
    <p:extLst>
      <p:ext uri="{BB962C8B-B14F-4D97-AF65-F5344CB8AC3E}">
        <p14:creationId xmlns:p14="http://schemas.microsoft.com/office/powerpoint/2010/main" val="1837106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BENEFITS</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“Every word you speak, every action you perform, has an influence for good or evil upon those who associate with you; and, oh! how necessary it is that you have Christ dwelling in your heart by faith, that your words may be words of life, and your works, the works of love” </a:t>
            </a:r>
            <a:r>
              <a:rPr lang="en-GB" sz="1200" kern="1200" dirty="0" smtClean="0">
                <a:solidFill>
                  <a:schemeClr val="tx1"/>
                </a:solidFill>
                <a:effectLst/>
                <a:latin typeface="+mn-lt"/>
                <a:ea typeface="+mn-ea"/>
                <a:cs typeface="+mn-cs"/>
              </a:rPr>
              <a:t>(E. G. White, </a:t>
            </a:r>
            <a:r>
              <a:rPr lang="en-GB" sz="1200" i="1" kern="1200" dirty="0" smtClean="0">
                <a:solidFill>
                  <a:schemeClr val="tx1"/>
                </a:solidFill>
                <a:effectLst/>
                <a:latin typeface="+mn-lt"/>
                <a:ea typeface="+mn-ea"/>
                <a:cs typeface="+mn-cs"/>
              </a:rPr>
              <a:t>Mind, Character and Personality</a:t>
            </a:r>
            <a:r>
              <a:rPr lang="en-GB" sz="1200" kern="1200" dirty="0" smtClean="0">
                <a:solidFill>
                  <a:schemeClr val="tx1"/>
                </a:solidFill>
                <a:effectLst/>
                <a:latin typeface="+mn-lt"/>
                <a:ea typeface="+mn-ea"/>
                <a:cs typeface="+mn-cs"/>
              </a:rPr>
              <a:t>, Vol. 2. p. 431).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11</a:t>
            </a:fld>
            <a:endParaRPr lang="en-US"/>
          </a:p>
        </p:txBody>
      </p:sp>
    </p:spTree>
    <p:extLst>
      <p:ext uri="{BB962C8B-B14F-4D97-AF65-F5344CB8AC3E}">
        <p14:creationId xmlns:p14="http://schemas.microsoft.com/office/powerpoint/2010/main" val="129336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CHALLENGE</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ability to read and write is vital, bringing access to a world of knowledge and information crucial to escape the cycle of poverty. These are basic life skills that every woman should have access to. Yet many women around the world remain illiterate. They are denied the opportunity to learn, develop, and have autonomy because they are unable to read or write.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2</a:t>
            </a:fld>
            <a:endParaRPr lang="en-US"/>
          </a:p>
        </p:txBody>
      </p:sp>
    </p:spTree>
    <p:extLst>
      <p:ext uri="{BB962C8B-B14F-4D97-AF65-F5344CB8AC3E}">
        <p14:creationId xmlns:p14="http://schemas.microsoft.com/office/powerpoint/2010/main" val="142073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57201"/>
            <a:ext cx="2626659" cy="1969994"/>
          </a:xfrm>
        </p:spPr>
      </p:sp>
      <p:sp>
        <p:nvSpPr>
          <p:cNvPr id="3" name="Notes Placeholder 2"/>
          <p:cNvSpPr>
            <a:spLocks noGrp="1"/>
          </p:cNvSpPr>
          <p:nvPr>
            <p:ph type="body" idx="1"/>
          </p:nvPr>
        </p:nvSpPr>
        <p:spPr>
          <a:xfrm>
            <a:off x="685800" y="2679328"/>
            <a:ext cx="5486400" cy="3600450"/>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handicap affects women much more than men. Nearly two-thirds of the world’s 757 million illiterate adults are women. (UIS Fact Sheet, September 2015, No. 32)</a:t>
            </a:r>
            <a:endParaRPr lang="en-US" sz="1200"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Gender Disparity</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Recent reports indicate that in some countries male youth have an up to 20% higher literacy rate than that of females.</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Young women between the ages of 15 and 24 are making the strongest gains in literacy, but still lag behind young men.  (United Nations Educational, Scientific and Cultural Organization [UNESCO] 2013)</a:t>
            </a:r>
          </a:p>
          <a:p>
            <a:pPr lvl="0"/>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Trapped in poverty</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Illiteracy is strongly linked to low social status, poverty, and poor health. Illiteracy traps women in a cycle of poverty with limited options for economic improvement. This in turn limits educational and training opportunities for their children, sentencing them to chronic destitution and few opportunities for a better life.</a:t>
            </a:r>
          </a:p>
          <a:p>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Cultural restrictions and discrimination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some cultures and across the developing world, girls are kept at home or are withdrawn from school to work in the field and at home, while boys are sent to school. </a:t>
            </a:r>
          </a:p>
          <a:p>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Stunted spiritual growth</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Illiterate women are unable to read the word of God for themselves. This is a barrier that cripples their spiritual growth and the spiritual nurture and training of their children.</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3</a:t>
            </a:fld>
            <a:endParaRPr lang="en-US"/>
          </a:p>
        </p:txBody>
      </p:sp>
    </p:spTree>
    <p:extLst>
      <p:ext uri="{BB962C8B-B14F-4D97-AF65-F5344CB8AC3E}">
        <p14:creationId xmlns:p14="http://schemas.microsoft.com/office/powerpoint/2010/main" val="1787520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benefits</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When a woman gains literacy skills, her entire family advances. Benefits include:</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Ability to learn God’s word and actively engage in personal Bible studies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Access to supervision, mentoring, and monitoring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Learning a new life skill</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Involvement with government/NGO (non-governmental organization) collaboration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Motivation to achieve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Opportunities for employment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Opportunities for personal development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Participation in other development initiatives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Post-literacy skills and initiatives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4</a:t>
            </a:fld>
            <a:endParaRPr lang="en-US"/>
          </a:p>
        </p:txBody>
      </p:sp>
    </p:spTree>
    <p:extLst>
      <p:ext uri="{BB962C8B-B14F-4D97-AF65-F5344CB8AC3E}">
        <p14:creationId xmlns:p14="http://schemas.microsoft.com/office/powerpoint/2010/main" val="10488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Filling the need</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would be rare to find any place on the globe where people would not be helped by a literacy program of some type, whether basic literacy skills, second language classes, a reading improvement course, or computer literacy. Such programs can mean improved health, self-confidence, and employment potential. They provide a tremendous outreach opportunity, a wonderful way to bless and serve women in our community.</a:t>
            </a:r>
          </a:p>
          <a:p>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God’s request</a:t>
            </a: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“If all would do their utmost to help those who need their help, their unselfish sympathy and love, what a blessed work might be done. To everyone God has entrusted talents. These talents we are to use to help one another to walk in the narrow path” </a:t>
            </a:r>
            <a:r>
              <a:rPr lang="en-GB" sz="1200" kern="1200" dirty="0" smtClean="0">
                <a:solidFill>
                  <a:schemeClr val="tx1"/>
                </a:solidFill>
                <a:effectLst/>
                <a:latin typeface="+mn-lt"/>
                <a:ea typeface="+mn-ea"/>
                <a:cs typeface="+mn-cs"/>
              </a:rPr>
              <a:t>(E. G. White, </a:t>
            </a:r>
            <a:r>
              <a:rPr lang="en-GB" sz="1200" i="1" kern="1200" dirty="0" smtClean="0">
                <a:solidFill>
                  <a:schemeClr val="tx1"/>
                </a:solidFill>
                <a:effectLst/>
                <a:latin typeface="+mn-lt"/>
                <a:ea typeface="+mn-ea"/>
                <a:cs typeface="+mn-cs"/>
              </a:rPr>
              <a:t>Mind, Character, and Personality,</a:t>
            </a:r>
            <a:r>
              <a:rPr lang="en-GB" sz="1200" kern="1200" dirty="0" smtClean="0">
                <a:solidFill>
                  <a:schemeClr val="tx1"/>
                </a:solidFill>
                <a:effectLst/>
                <a:latin typeface="+mn-lt"/>
                <a:ea typeface="+mn-ea"/>
                <a:cs typeface="+mn-cs"/>
              </a:rPr>
              <a:t> Vol. 2, p. 431).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5</a:t>
            </a:fld>
            <a:endParaRPr lang="en-US"/>
          </a:p>
        </p:txBody>
      </p:sp>
    </p:spTree>
    <p:extLst>
      <p:ext uri="{BB962C8B-B14F-4D97-AF65-F5344CB8AC3E}">
        <p14:creationId xmlns:p14="http://schemas.microsoft.com/office/powerpoint/2010/main" val="1815960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Our response</a:t>
            </a: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are all woven together in the great web of humanity, and whatever we can do to benefit and uplift others will reflect in blessing upon ourselves. The law of mutual dependence runs through all classes of society”</a:t>
            </a:r>
            <a:r>
              <a:rPr lang="en-GB" sz="1200" kern="1200" dirty="0" smtClean="0">
                <a:solidFill>
                  <a:schemeClr val="tx1"/>
                </a:solidFill>
                <a:effectLst/>
                <a:latin typeface="+mn-lt"/>
                <a:ea typeface="+mn-ea"/>
                <a:cs typeface="+mn-cs"/>
              </a:rPr>
              <a:t> (E. G. White, </a:t>
            </a:r>
            <a:r>
              <a:rPr lang="en-GB" sz="1200" i="1" kern="1200" dirty="0" smtClean="0">
                <a:solidFill>
                  <a:schemeClr val="tx1"/>
                </a:solidFill>
                <a:effectLst/>
                <a:latin typeface="+mn-lt"/>
                <a:ea typeface="+mn-ea"/>
                <a:cs typeface="+mn-cs"/>
              </a:rPr>
              <a:t>Patriarchs and Prophets</a:t>
            </a:r>
            <a:r>
              <a:rPr lang="en-GB" sz="1200" kern="1200" dirty="0" smtClean="0">
                <a:solidFill>
                  <a:schemeClr val="tx1"/>
                </a:solidFill>
                <a:effectLst/>
                <a:latin typeface="+mn-lt"/>
                <a:ea typeface="+mn-ea"/>
                <a:cs typeface="+mn-cs"/>
              </a:rPr>
              <a:t>, pp. 534, 535).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6</a:t>
            </a:fld>
            <a:endParaRPr lang="en-US"/>
          </a:p>
        </p:txBody>
      </p:sp>
    </p:spTree>
    <p:extLst>
      <p:ext uri="{BB962C8B-B14F-4D97-AF65-F5344CB8AC3E}">
        <p14:creationId xmlns:p14="http://schemas.microsoft.com/office/powerpoint/2010/main" val="1035383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Prayer of commitment </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Our Lord and Father, Thank You for Your Holy Word that demonstrates Your love and enriches our lives. May we seek ways to bless and serve our </a:t>
            </a:r>
            <a:r>
              <a:rPr lang="en-GB" sz="1200" i="1" kern="1200" dirty="0" err="1" smtClean="0">
                <a:solidFill>
                  <a:schemeClr val="tx1"/>
                </a:solidFill>
                <a:effectLst/>
                <a:latin typeface="+mn-lt"/>
                <a:ea typeface="+mn-ea"/>
                <a:cs typeface="+mn-cs"/>
              </a:rPr>
              <a:t>neighbors</a:t>
            </a:r>
            <a:r>
              <a:rPr lang="en-GB" sz="1200" i="1" kern="1200" dirty="0" smtClean="0">
                <a:solidFill>
                  <a:schemeClr val="tx1"/>
                </a:solidFill>
                <a:effectLst/>
                <a:latin typeface="+mn-lt"/>
                <a:ea typeface="+mn-ea"/>
                <a:cs typeface="+mn-cs"/>
              </a:rPr>
              <a:t>, using our talents to uplift those around us. Amen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7</a:t>
            </a:fld>
            <a:endParaRPr lang="en-US"/>
          </a:p>
        </p:txBody>
      </p:sp>
    </p:spTree>
    <p:extLst>
      <p:ext uri="{BB962C8B-B14F-4D97-AF65-F5344CB8AC3E}">
        <p14:creationId xmlns:p14="http://schemas.microsoft.com/office/powerpoint/2010/main" val="2140648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6483" y="457200"/>
            <a:ext cx="2662517" cy="1996888"/>
          </a:xfrm>
        </p:spPr>
      </p:sp>
      <p:sp>
        <p:nvSpPr>
          <p:cNvPr id="3" name="Notes Placeholder 2"/>
          <p:cNvSpPr>
            <a:spLocks noGrp="1"/>
          </p:cNvSpPr>
          <p:nvPr>
            <p:ph type="body" idx="1"/>
          </p:nvPr>
        </p:nvSpPr>
        <p:spPr>
          <a:xfrm>
            <a:off x="685800" y="2706223"/>
            <a:ext cx="5486400" cy="3600450"/>
          </a:xfrm>
        </p:spPr>
        <p:txBody>
          <a:bodyPr/>
          <a:lstStyle/>
          <a:p>
            <a:r>
              <a:rPr lang="en-GB" sz="1200" b="1" kern="1200" dirty="0" smtClean="0">
                <a:solidFill>
                  <a:schemeClr val="tx1"/>
                </a:solidFill>
                <a:effectLst/>
                <a:latin typeface="+mn-lt"/>
                <a:ea typeface="+mn-ea"/>
                <a:cs typeface="+mn-cs"/>
              </a:rPr>
              <a:t>HOW TO BEGIN A LITERACY PROGRAM</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Access training for teaching literacy where possible.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Advocate for equal education.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Compile literacy materials in the relevant language.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Consult with local training organisations which may be able to offer advice and assistance.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Check if there are other literacy programmes in your area.</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Create a budget for operating this ministry, and investigate funding sources which may be able to cover the cost for running any courses you deliver.</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Decide on the level and category of courses you will provide. What is most needed? What are your resources best suited for?</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Decide on how you will advertise the seminars/courses.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Decide how you will recruit and place the students.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Decide on evaluation methods.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Decide where the classes will be held, and ensure the environment is welcoming.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Decide date, time and duration of each class, and include this in your advertising.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Develop a plan for registration and recordkeeping.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Promote literacy awareness in your church.</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Engage the support of church members who may be able to help with this ministry.</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Partner with local advocacy groups who may be able to provide expertise and support.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child care facilities during the class/seminar sessions.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Recruit tutors.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Review sessions, and evaluate the program during its course and at the end.</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Use your church as a literacy </a:t>
            </a:r>
            <a:r>
              <a:rPr lang="en-GB" sz="1200" kern="1200" dirty="0" err="1" smtClean="0">
                <a:solidFill>
                  <a:schemeClr val="tx1"/>
                </a:solidFill>
                <a:effectLst/>
                <a:latin typeface="+mn-lt"/>
                <a:ea typeface="+mn-ea"/>
                <a:cs typeface="+mn-cs"/>
              </a:rPr>
              <a:t>center</a:t>
            </a:r>
            <a:r>
              <a:rPr lang="en-GB" sz="1200" kern="1200" dirty="0" smtClean="0">
                <a:solidFill>
                  <a:schemeClr val="tx1"/>
                </a:solidFill>
                <a:effectLst/>
                <a:latin typeface="+mn-lt"/>
                <a:ea typeface="+mn-ea"/>
                <a:cs typeface="+mn-cs"/>
              </a:rPr>
              <a:t>, if feasible.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Work in collaboration with the church pastor and other departments of the church.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8</a:t>
            </a:fld>
            <a:endParaRPr lang="en-US"/>
          </a:p>
        </p:txBody>
      </p:sp>
    </p:spTree>
    <p:extLst>
      <p:ext uri="{BB962C8B-B14F-4D97-AF65-F5344CB8AC3E}">
        <p14:creationId xmlns:p14="http://schemas.microsoft.com/office/powerpoint/2010/main" val="76920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Possible programs</a:t>
            </a:r>
          </a:p>
          <a:p>
            <a:endParaRPr lang="en-US" sz="1200" kern="1200" dirty="0" smtClean="0">
              <a:solidFill>
                <a:schemeClr val="tx1"/>
              </a:solidFill>
              <a:effectLst/>
              <a:latin typeface="+mn-lt"/>
              <a:ea typeface="+mn-ea"/>
              <a:cs typeface="+mn-cs"/>
            </a:endParaRPr>
          </a:p>
          <a:p>
            <a:pPr marL="171450" indent="-171450">
              <a:buFont typeface="Arial" charset="0"/>
              <a:buChar char="•"/>
            </a:pPr>
            <a:r>
              <a:rPr lang="en-GB" sz="1200" kern="1200" dirty="0" smtClean="0">
                <a:solidFill>
                  <a:schemeClr val="tx1"/>
                </a:solidFill>
                <a:effectLst/>
                <a:latin typeface="+mn-lt"/>
                <a:ea typeface="+mn-ea"/>
                <a:cs typeface="+mn-cs"/>
              </a:rPr>
              <a:t>The literacy program may include: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Basic literacy classes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Computer literacy</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General Educational Development (GED) tutoring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Life skills classes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Second language training program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23BEFD-8635-1340-B806-325ABEF52CA5}" type="slidenum">
              <a:rPr lang="en-US" smtClean="0"/>
              <a:t>9</a:t>
            </a:fld>
            <a:endParaRPr lang="en-US"/>
          </a:p>
        </p:txBody>
      </p:sp>
    </p:spTree>
    <p:extLst>
      <p:ext uri="{BB962C8B-B14F-4D97-AF65-F5344CB8AC3E}">
        <p14:creationId xmlns:p14="http://schemas.microsoft.com/office/powerpoint/2010/main" val="103951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25994F-5EC2-AF42-9D37-D6CA8E981B7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207552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25994F-5EC2-AF42-9D37-D6CA8E981B7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11868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25994F-5EC2-AF42-9D37-D6CA8E981B7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193582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25994F-5EC2-AF42-9D37-D6CA8E981B7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1688400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25994F-5EC2-AF42-9D37-D6CA8E981B7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9736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25994F-5EC2-AF42-9D37-D6CA8E981B7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7567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25994F-5EC2-AF42-9D37-D6CA8E981B79}" type="datetimeFigureOut">
              <a:rPr lang="en-US" smtClean="0"/>
              <a:t>3/3/16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51209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25994F-5EC2-AF42-9D37-D6CA8E981B79}" type="datetimeFigureOut">
              <a:rPr lang="en-US" smtClean="0"/>
              <a:t>3/3/16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180143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5994F-5EC2-AF42-9D37-D6CA8E981B79}" type="datetimeFigureOut">
              <a:rPr lang="en-US" smtClean="0"/>
              <a:t>3/3/16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156364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5994F-5EC2-AF42-9D37-D6CA8E981B7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135975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5994F-5EC2-AF42-9D37-D6CA8E981B7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40EC2-4021-F042-AEE7-19D1859D7A8F}" type="slidenum">
              <a:rPr lang="en-US" smtClean="0"/>
              <a:t>‹#›</a:t>
            </a:fld>
            <a:endParaRPr lang="en-US"/>
          </a:p>
        </p:txBody>
      </p:sp>
    </p:spTree>
    <p:extLst>
      <p:ext uri="{BB962C8B-B14F-4D97-AF65-F5344CB8AC3E}">
        <p14:creationId xmlns:p14="http://schemas.microsoft.com/office/powerpoint/2010/main" val="20431000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5994F-5EC2-AF42-9D37-D6CA8E981B79}" type="datetimeFigureOut">
              <a:rPr lang="en-US" smtClean="0"/>
              <a:t>3/3/16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40EC2-4021-F042-AEE7-19D1859D7A8F}" type="slidenum">
              <a:rPr lang="en-US" smtClean="0"/>
              <a:t>‹#›</a:t>
            </a:fld>
            <a:endParaRPr lang="en-US"/>
          </a:p>
        </p:txBody>
      </p:sp>
    </p:spTree>
    <p:extLst>
      <p:ext uri="{BB962C8B-B14F-4D97-AF65-F5344CB8AC3E}">
        <p14:creationId xmlns:p14="http://schemas.microsoft.com/office/powerpoint/2010/main" val="129302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7058026"/>
          </a:xfrm>
          <a:prstGeom prst="rect">
            <a:avLst/>
          </a:prstGeom>
        </p:spPr>
      </p:pic>
      <p:sp>
        <p:nvSpPr>
          <p:cNvPr id="2" name="Title 1"/>
          <p:cNvSpPr>
            <a:spLocks noGrp="1"/>
          </p:cNvSpPr>
          <p:nvPr>
            <p:ph type="ctrTitle"/>
          </p:nvPr>
        </p:nvSpPr>
        <p:spPr>
          <a:xfrm>
            <a:off x="2800350" y="2408238"/>
            <a:ext cx="7772400" cy="2387600"/>
          </a:xfrm>
        </p:spPr>
        <p:txBody>
          <a:bodyPr>
            <a:normAutofit/>
          </a:bodyPr>
          <a:lstStyle/>
          <a:p>
            <a:r>
              <a:rPr lang="en-GB" sz="6600" dirty="0">
                <a:solidFill>
                  <a:schemeClr val="accent4">
                    <a:lumMod val="50000"/>
                  </a:schemeClr>
                </a:solidFill>
                <a:latin typeface="+mn-lt"/>
              </a:rPr>
              <a:t>ILLITERACY</a:t>
            </a:r>
            <a:r>
              <a:rPr lang="en-US" sz="6600" dirty="0">
                <a:solidFill>
                  <a:schemeClr val="accent4">
                    <a:lumMod val="50000"/>
                  </a:schemeClr>
                </a:solidFill>
                <a:latin typeface="+mn-lt"/>
              </a:rPr>
              <a:t/>
            </a:r>
            <a:br>
              <a:rPr lang="en-US" sz="6600" dirty="0">
                <a:solidFill>
                  <a:schemeClr val="accent4">
                    <a:lumMod val="50000"/>
                  </a:schemeClr>
                </a:solidFill>
                <a:latin typeface="+mn-lt"/>
              </a:rPr>
            </a:br>
            <a:endParaRPr lang="en-US" sz="6600" dirty="0">
              <a:solidFill>
                <a:schemeClr val="accent4">
                  <a:lumMod val="50000"/>
                </a:schemeClr>
              </a:solidFill>
              <a:latin typeface="+mn-lt"/>
            </a:endParaRPr>
          </a:p>
        </p:txBody>
      </p:sp>
      <p:sp>
        <p:nvSpPr>
          <p:cNvPr id="3" name="Subtitle 2"/>
          <p:cNvSpPr>
            <a:spLocks noGrp="1"/>
          </p:cNvSpPr>
          <p:nvPr>
            <p:ph type="subTitle" idx="1"/>
          </p:nvPr>
        </p:nvSpPr>
        <p:spPr>
          <a:xfrm>
            <a:off x="1800226" y="5373688"/>
            <a:ext cx="3714750" cy="1655762"/>
          </a:xfrm>
        </p:spPr>
        <p:txBody>
          <a:bodyPr/>
          <a:lstStyle/>
          <a:p>
            <a:r>
              <a:rPr lang="en-GB" dirty="0" smtClean="0">
                <a:solidFill>
                  <a:schemeClr val="bg1"/>
                </a:solidFill>
              </a:rPr>
              <a:t>Every </a:t>
            </a:r>
            <a:r>
              <a:rPr lang="en-GB" dirty="0">
                <a:solidFill>
                  <a:schemeClr val="bg1"/>
                </a:solidFill>
              </a:rPr>
              <a:t>woman should have access to the basic life skills of reading and writing. </a:t>
            </a:r>
            <a:endParaRPr lang="en-US" dirty="0">
              <a:solidFill>
                <a:schemeClr val="bg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5897" y="6389990"/>
            <a:ext cx="759504" cy="639459"/>
          </a:xfrm>
          <a:prstGeom prst="rect">
            <a:avLst/>
          </a:prstGeom>
        </p:spPr>
      </p:pic>
    </p:spTree>
    <p:extLst>
      <p:ext uri="{BB962C8B-B14F-4D97-AF65-F5344CB8AC3E}">
        <p14:creationId xmlns:p14="http://schemas.microsoft.com/office/powerpoint/2010/main" val="1642946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343150" y="1165226"/>
            <a:ext cx="5715000" cy="1325563"/>
          </a:xfrm>
        </p:spPr>
        <p:txBody>
          <a:bodyPr>
            <a:normAutofit/>
          </a:bodyPr>
          <a:lstStyle/>
          <a:p>
            <a:r>
              <a:rPr lang="en-GB" sz="4000" b="1" dirty="0">
                <a:solidFill>
                  <a:schemeClr val="accent6">
                    <a:lumMod val="50000"/>
                  </a:schemeClr>
                </a:solidFill>
                <a:latin typeface="+mn-lt"/>
              </a:rPr>
              <a:t>CHRISTIAN LITERACY</a:t>
            </a:r>
          </a:p>
        </p:txBody>
      </p:sp>
      <p:sp>
        <p:nvSpPr>
          <p:cNvPr id="3" name="Content Placeholder 2"/>
          <p:cNvSpPr>
            <a:spLocks noGrp="1"/>
          </p:cNvSpPr>
          <p:nvPr>
            <p:ph idx="1"/>
          </p:nvPr>
        </p:nvSpPr>
        <p:spPr>
          <a:xfrm>
            <a:off x="828675" y="2568575"/>
            <a:ext cx="7886700" cy="4351338"/>
          </a:xfrm>
        </p:spPr>
        <p:txBody>
          <a:bodyPr/>
          <a:lstStyle/>
          <a:p>
            <a:pPr marL="171450" lvl="0" indent="-171450">
              <a:lnSpc>
                <a:spcPct val="100000"/>
              </a:lnSpc>
              <a:buFont typeface="Arial" charset="0"/>
              <a:buChar char="•"/>
            </a:pPr>
            <a:r>
              <a:rPr lang="en-GB" dirty="0"/>
              <a:t>Is a tool for evangelism, providing an ideal climate for conversion and church planting.</a:t>
            </a:r>
            <a:endParaRPr lang="en-US" dirty="0"/>
          </a:p>
          <a:p>
            <a:pPr marL="171450" lvl="0" indent="-171450">
              <a:lnSpc>
                <a:spcPct val="100000"/>
              </a:lnSpc>
              <a:buFont typeface="Arial" charset="0"/>
              <a:buChar char="•"/>
            </a:pPr>
            <a:r>
              <a:rPr lang="en-GB" dirty="0"/>
              <a:t>Opens the pages of the Bible and other Christian literature to both non-Christians and new converts.</a:t>
            </a:r>
            <a:endParaRPr lang="en-US" dirty="0"/>
          </a:p>
          <a:p>
            <a:pPr marL="171450" lvl="0" indent="-171450">
              <a:lnSpc>
                <a:spcPct val="100000"/>
              </a:lnSpc>
              <a:buFont typeface="Arial" charset="0"/>
              <a:buChar char="•"/>
            </a:pPr>
            <a:r>
              <a:rPr lang="en-GB" dirty="0"/>
              <a:t>Is a door into nations and people groups where other types of mission activities are unwelcome.</a:t>
            </a:r>
            <a:endParaRPr lang="en-US" dirty="0"/>
          </a:p>
        </p:txBody>
      </p:sp>
    </p:spTree>
    <p:extLst>
      <p:ext uri="{BB962C8B-B14F-4D97-AF65-F5344CB8AC3E}">
        <p14:creationId xmlns:p14="http://schemas.microsoft.com/office/powerpoint/2010/main" val="141105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BENEFITS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914400" y="2740025"/>
            <a:ext cx="7572375" cy="3346450"/>
          </a:xfrm>
        </p:spPr>
        <p:txBody>
          <a:bodyPr>
            <a:normAutofit/>
          </a:bodyPr>
          <a:lstStyle/>
          <a:p>
            <a:pPr marL="0" indent="0" algn="ctr">
              <a:buNone/>
            </a:pPr>
            <a:r>
              <a:rPr lang="en-GB" dirty="0">
                <a:solidFill>
                  <a:srgbClr val="941651"/>
                </a:solidFill>
              </a:rPr>
              <a:t> “Every word you speak, every action you perform, has an influence for good or evil upon those who associate with you; and, oh! how necessary it is that you have Christ dwelling in your heart by faith, that your words may be words of life, and your works, the works of love” </a:t>
            </a:r>
            <a:endParaRPr lang="en-GB" dirty="0" smtClean="0">
              <a:solidFill>
                <a:srgbClr val="941651"/>
              </a:solidFill>
            </a:endParaRPr>
          </a:p>
          <a:p>
            <a:pPr marL="0" indent="0" algn="ctr">
              <a:buNone/>
            </a:pPr>
            <a:r>
              <a:rPr lang="en-GB" sz="2000" dirty="0" smtClean="0">
                <a:solidFill>
                  <a:srgbClr val="941651"/>
                </a:solidFill>
              </a:rPr>
              <a:t>(</a:t>
            </a:r>
            <a:r>
              <a:rPr lang="en-GB" sz="2000" dirty="0">
                <a:solidFill>
                  <a:srgbClr val="941651"/>
                </a:solidFill>
              </a:rPr>
              <a:t>E. G. White, Mind, Character and Personality, Vol. 2. p. 431).</a:t>
            </a:r>
            <a:endParaRPr lang="en-US" sz="2000" dirty="0">
              <a:solidFill>
                <a:srgbClr val="941651"/>
              </a:solidFill>
            </a:endParaRPr>
          </a:p>
          <a:p>
            <a:pPr marL="0" indent="0" algn="ctr">
              <a:buNone/>
            </a:pPr>
            <a:endParaRPr lang="en-US" dirty="0">
              <a:solidFill>
                <a:srgbClr val="941651"/>
              </a:solidFill>
            </a:endParaRPr>
          </a:p>
        </p:txBody>
      </p:sp>
    </p:spTree>
    <p:extLst>
      <p:ext uri="{BB962C8B-B14F-4D97-AF65-F5344CB8AC3E}">
        <p14:creationId xmlns:p14="http://schemas.microsoft.com/office/powerpoint/2010/main" val="100700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657475" y="1193801"/>
            <a:ext cx="7886700" cy="1325563"/>
          </a:xfrm>
        </p:spPr>
        <p:txBody>
          <a:bodyPr/>
          <a:lstStyle/>
          <a:p>
            <a:r>
              <a:rPr lang="en-GB" b="1" dirty="0">
                <a:solidFill>
                  <a:srgbClr val="941651"/>
                </a:solidFill>
                <a:latin typeface="+mn-lt"/>
              </a:rPr>
              <a:t>THE CHALLENGE</a:t>
            </a:r>
          </a:p>
        </p:txBody>
      </p:sp>
      <p:sp>
        <p:nvSpPr>
          <p:cNvPr id="3" name="Content Placeholder 2"/>
          <p:cNvSpPr>
            <a:spLocks noGrp="1"/>
          </p:cNvSpPr>
          <p:nvPr>
            <p:ph idx="1"/>
          </p:nvPr>
        </p:nvSpPr>
        <p:spPr>
          <a:xfrm>
            <a:off x="571500" y="3054350"/>
            <a:ext cx="8086726" cy="2574925"/>
          </a:xfrm>
        </p:spPr>
        <p:txBody>
          <a:bodyPr>
            <a:normAutofit/>
          </a:bodyPr>
          <a:lstStyle/>
          <a:p>
            <a:pPr marL="0" indent="0" algn="ctr">
              <a:buNone/>
            </a:pPr>
            <a:r>
              <a:rPr lang="en-GB" sz="3600" dirty="0"/>
              <a:t>The ability to read and write is vital, bringing access to a world of knowledge and information crucial to escape the cycle of poverty. </a:t>
            </a:r>
            <a:endParaRPr lang="en-US" sz="3600" dirty="0"/>
          </a:p>
        </p:txBody>
      </p:sp>
    </p:spTree>
    <p:extLst>
      <p:ext uri="{BB962C8B-B14F-4D97-AF65-F5344CB8AC3E}">
        <p14:creationId xmlns:p14="http://schemas.microsoft.com/office/powerpoint/2010/main" val="1273779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28814" cy="6857999"/>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511425"/>
            <a:ext cx="8115300" cy="3403600"/>
          </a:xfrm>
        </p:spPr>
        <p:txBody>
          <a:bodyPr>
            <a:normAutofit fontScale="92500" lnSpcReduction="10000"/>
          </a:bodyPr>
          <a:lstStyle/>
          <a:p>
            <a:pPr>
              <a:lnSpc>
                <a:spcPct val="150000"/>
              </a:lnSpc>
            </a:pPr>
            <a:r>
              <a:rPr lang="en-GB" sz="3600" dirty="0"/>
              <a:t>Gender </a:t>
            </a:r>
            <a:r>
              <a:rPr lang="en-GB" sz="3600" dirty="0" smtClean="0"/>
              <a:t>Disparity</a:t>
            </a:r>
          </a:p>
          <a:p>
            <a:pPr>
              <a:lnSpc>
                <a:spcPct val="150000"/>
              </a:lnSpc>
            </a:pPr>
            <a:r>
              <a:rPr lang="en-GB" sz="3600" dirty="0"/>
              <a:t>Trapped in </a:t>
            </a:r>
            <a:r>
              <a:rPr lang="en-GB" sz="3600" dirty="0" smtClean="0"/>
              <a:t>poverty</a:t>
            </a:r>
          </a:p>
          <a:p>
            <a:pPr>
              <a:lnSpc>
                <a:spcPct val="150000"/>
              </a:lnSpc>
            </a:pPr>
            <a:r>
              <a:rPr lang="en-GB" sz="3600" dirty="0"/>
              <a:t>Cultural restrictions and </a:t>
            </a:r>
            <a:r>
              <a:rPr lang="en-GB" sz="3600" dirty="0" smtClean="0"/>
              <a:t>discrimination</a:t>
            </a:r>
          </a:p>
          <a:p>
            <a:pPr>
              <a:lnSpc>
                <a:spcPct val="150000"/>
              </a:lnSpc>
            </a:pPr>
            <a:r>
              <a:rPr lang="en-GB" sz="3600" dirty="0"/>
              <a:t>Stunted spiritual growth</a:t>
            </a:r>
            <a:endParaRPr lang="en-US" sz="3600" dirty="0"/>
          </a:p>
          <a:p>
            <a:pPr>
              <a:lnSpc>
                <a:spcPct val="150000"/>
              </a:lnSpc>
            </a:pPr>
            <a:endParaRPr lang="en-US" sz="3600" dirty="0"/>
          </a:p>
          <a:p>
            <a:pPr>
              <a:lnSpc>
                <a:spcPct val="150000"/>
              </a:lnSpc>
            </a:pPr>
            <a:endParaRPr lang="en-US" sz="3600" dirty="0"/>
          </a:p>
          <a:p>
            <a:pPr>
              <a:lnSpc>
                <a:spcPct val="150000"/>
              </a:lnSpc>
            </a:pPr>
            <a:endParaRPr lang="en-US" sz="3600" dirty="0"/>
          </a:p>
        </p:txBody>
      </p:sp>
    </p:spTree>
    <p:extLst>
      <p:ext uri="{BB962C8B-B14F-4D97-AF65-F5344CB8AC3E}">
        <p14:creationId xmlns:p14="http://schemas.microsoft.com/office/powerpoint/2010/main" val="22712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28814" cy="6857999"/>
          </a:xfrm>
          <a:prstGeom prst="rect">
            <a:avLst/>
          </a:prstGeom>
        </p:spPr>
      </p:pic>
      <p:sp>
        <p:nvSpPr>
          <p:cNvPr id="2" name="Title 1"/>
          <p:cNvSpPr>
            <a:spLocks noGrp="1"/>
          </p:cNvSpPr>
          <p:nvPr>
            <p:ph type="title"/>
          </p:nvPr>
        </p:nvSpPr>
        <p:spPr>
          <a:xfrm>
            <a:off x="714375" y="1250951"/>
            <a:ext cx="7886700" cy="1325563"/>
          </a:xfrm>
        </p:spPr>
        <p:txBody>
          <a:bodyPr/>
          <a:lstStyle/>
          <a:p>
            <a:r>
              <a:rPr lang="en-GB" b="1" dirty="0" smtClean="0">
                <a:solidFill>
                  <a:schemeClr val="accent6">
                    <a:lumMod val="50000"/>
                  </a:schemeClr>
                </a:solidFill>
                <a:latin typeface="+mn-lt"/>
              </a:rPr>
              <a:t>THE BENEFITS</a:t>
            </a:r>
            <a:endParaRPr lang="en-GB" b="1" dirty="0">
              <a:solidFill>
                <a:schemeClr val="accent6">
                  <a:lumMod val="50000"/>
                </a:schemeClr>
              </a:solidFill>
              <a:latin typeface="+mn-lt"/>
            </a:endParaRPr>
          </a:p>
        </p:txBody>
      </p:sp>
      <p:sp>
        <p:nvSpPr>
          <p:cNvPr id="3" name="Content Placeholder 2"/>
          <p:cNvSpPr>
            <a:spLocks noGrp="1"/>
          </p:cNvSpPr>
          <p:nvPr>
            <p:ph idx="1"/>
          </p:nvPr>
        </p:nvSpPr>
        <p:spPr>
          <a:xfrm>
            <a:off x="714374" y="2747964"/>
            <a:ext cx="7800975" cy="3852861"/>
          </a:xfrm>
        </p:spPr>
        <p:txBody>
          <a:bodyPr/>
          <a:lstStyle/>
          <a:p>
            <a:r>
              <a:rPr lang="en-GB" dirty="0"/>
              <a:t>Ability to learn God’s word and actively engage in personal Bible studies</a:t>
            </a:r>
            <a:endParaRPr lang="en-US" dirty="0"/>
          </a:p>
          <a:p>
            <a:r>
              <a:rPr lang="en-GB" dirty="0"/>
              <a:t>Access to supervision, mentoring, and monitoring</a:t>
            </a:r>
            <a:endParaRPr lang="en-US" dirty="0"/>
          </a:p>
          <a:p>
            <a:r>
              <a:rPr lang="en-GB" dirty="0"/>
              <a:t>Learning a new life skill</a:t>
            </a:r>
            <a:endParaRPr lang="en-US" dirty="0"/>
          </a:p>
          <a:p>
            <a:r>
              <a:rPr lang="en-GB" dirty="0"/>
              <a:t>Involvement with government/NGO (non-governmental organization) collaboration</a:t>
            </a:r>
            <a:endParaRPr lang="en-US" dirty="0"/>
          </a:p>
          <a:p>
            <a:r>
              <a:rPr lang="en-GB" dirty="0" smtClean="0"/>
              <a:t>Opportunities </a:t>
            </a:r>
            <a:r>
              <a:rPr lang="en-GB" dirty="0"/>
              <a:t>for employment</a:t>
            </a:r>
            <a:endParaRPr lang="en-US" dirty="0"/>
          </a:p>
        </p:txBody>
      </p:sp>
    </p:spTree>
    <p:extLst>
      <p:ext uri="{BB962C8B-B14F-4D97-AF65-F5344CB8AC3E}">
        <p14:creationId xmlns:p14="http://schemas.microsoft.com/office/powerpoint/2010/main" val="11966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343149" y="1250951"/>
            <a:ext cx="5972175" cy="1325563"/>
          </a:xfrm>
        </p:spPr>
        <p:txBody>
          <a:bodyPr/>
          <a:lstStyle/>
          <a:p>
            <a:r>
              <a:rPr lang="en-GB" b="1" dirty="0" smtClean="0">
                <a:solidFill>
                  <a:srgbClr val="941651"/>
                </a:solidFill>
                <a:latin typeface="+mn-lt"/>
              </a:rPr>
              <a:t>GOD’S REQUEST</a:t>
            </a:r>
            <a:endParaRPr lang="en-US" dirty="0">
              <a:solidFill>
                <a:srgbClr val="941651"/>
              </a:solidFill>
              <a:latin typeface="+mn-lt"/>
            </a:endParaRPr>
          </a:p>
        </p:txBody>
      </p:sp>
      <p:sp>
        <p:nvSpPr>
          <p:cNvPr id="3" name="Content Placeholder 2"/>
          <p:cNvSpPr>
            <a:spLocks noGrp="1"/>
          </p:cNvSpPr>
          <p:nvPr>
            <p:ph idx="1"/>
          </p:nvPr>
        </p:nvSpPr>
        <p:spPr>
          <a:xfrm>
            <a:off x="457200" y="2854325"/>
            <a:ext cx="8229600" cy="3089275"/>
          </a:xfrm>
        </p:spPr>
        <p:txBody>
          <a:bodyPr>
            <a:noAutofit/>
          </a:bodyPr>
          <a:lstStyle/>
          <a:p>
            <a:pPr marL="0" indent="0" algn="ctr">
              <a:lnSpc>
                <a:spcPct val="100000"/>
              </a:lnSpc>
              <a:buNone/>
            </a:pPr>
            <a:r>
              <a:rPr lang="en-GB" dirty="0" smtClean="0"/>
              <a:t> </a:t>
            </a:r>
            <a:r>
              <a:rPr lang="en-GB" dirty="0"/>
              <a:t>“If all would do their utmost to help those who need their help, their unselfish sympathy and love, what a blessed work might be done. To everyone God has entrusted talents. These talents we are to use to help one another to walk in the narrow path” </a:t>
            </a:r>
            <a:endParaRPr lang="en-GB" dirty="0" smtClean="0"/>
          </a:p>
          <a:p>
            <a:pPr marL="0" indent="0" algn="ctr">
              <a:lnSpc>
                <a:spcPct val="100000"/>
              </a:lnSpc>
              <a:buNone/>
            </a:pPr>
            <a:r>
              <a:rPr lang="en-GB" dirty="0" smtClean="0"/>
              <a:t>(</a:t>
            </a:r>
            <a:r>
              <a:rPr lang="en-GB" sz="2400" dirty="0"/>
              <a:t>E. G. White, Mind, Character, and Personality, Vol. 2, p. 431).</a:t>
            </a:r>
            <a:endParaRPr lang="en-US" sz="2400" dirty="0"/>
          </a:p>
        </p:txBody>
      </p:sp>
    </p:spTree>
    <p:extLst>
      <p:ext uri="{BB962C8B-B14F-4D97-AF65-F5344CB8AC3E}">
        <p14:creationId xmlns:p14="http://schemas.microsoft.com/office/powerpoint/2010/main" val="134838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Our response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14349" y="2682875"/>
            <a:ext cx="8143875" cy="3546475"/>
          </a:xfrm>
        </p:spPr>
        <p:txBody>
          <a:bodyPr>
            <a:noAutofit/>
          </a:bodyPr>
          <a:lstStyle/>
          <a:p>
            <a:pPr marL="0" indent="0" algn="ctr">
              <a:buNone/>
            </a:pPr>
            <a:r>
              <a:rPr lang="en-GB" sz="3200" dirty="0" smtClean="0">
                <a:solidFill>
                  <a:srgbClr val="941651"/>
                </a:solidFill>
              </a:rPr>
              <a:t>“</a:t>
            </a:r>
            <a:r>
              <a:rPr lang="en-GB" sz="3200" dirty="0">
                <a:solidFill>
                  <a:srgbClr val="941651"/>
                </a:solidFill>
              </a:rPr>
              <a:t>We are all woven together in the great web of humanity, and whatever we can do to benefit and uplift others will reflect in blessing upon ourselves. The law of mutual dependence runs through all classes of society” </a:t>
            </a:r>
            <a:endParaRPr lang="en-GB" sz="3200" dirty="0" smtClean="0">
              <a:solidFill>
                <a:srgbClr val="941651"/>
              </a:solidFill>
            </a:endParaRPr>
          </a:p>
          <a:p>
            <a:pPr marL="0" indent="0" algn="ctr">
              <a:buNone/>
            </a:pPr>
            <a:r>
              <a:rPr lang="en-GB" dirty="0" smtClean="0">
                <a:solidFill>
                  <a:srgbClr val="941651"/>
                </a:solidFill>
              </a:rPr>
              <a:t>(</a:t>
            </a:r>
            <a:r>
              <a:rPr lang="en-GB" dirty="0">
                <a:solidFill>
                  <a:srgbClr val="941651"/>
                </a:solidFill>
              </a:rPr>
              <a:t>E. G. White, Patriarchs and Prophets, pp. 534, 535).</a:t>
            </a:r>
            <a:endParaRPr lang="en-US" dirty="0">
              <a:solidFill>
                <a:srgbClr val="941651"/>
              </a:solidFill>
            </a:endParaRPr>
          </a:p>
        </p:txBody>
      </p:sp>
    </p:spTree>
    <p:extLst>
      <p:ext uri="{BB962C8B-B14F-4D97-AF65-F5344CB8AC3E}">
        <p14:creationId xmlns:p14="http://schemas.microsoft.com/office/powerpoint/2010/main" val="128889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085975" y="1193801"/>
            <a:ext cx="7886700" cy="1325563"/>
          </a:xfrm>
        </p:spPr>
        <p:txBody>
          <a:bodyPr>
            <a:normAutofit/>
          </a:bodyPr>
          <a:lstStyle/>
          <a:p>
            <a:r>
              <a:rPr lang="en-GB" sz="4000" b="1" dirty="0" smtClean="0">
                <a:solidFill>
                  <a:srgbClr val="941651"/>
                </a:solidFill>
                <a:latin typeface="+mn-lt"/>
              </a:rPr>
              <a:t>PRAYER OF COMMITMENT </a:t>
            </a:r>
            <a:endParaRPr lang="en-GB" sz="4000" b="1" dirty="0">
              <a:solidFill>
                <a:srgbClr val="941651"/>
              </a:solidFill>
              <a:latin typeface="+mn-lt"/>
            </a:endParaRPr>
          </a:p>
        </p:txBody>
      </p:sp>
      <p:sp>
        <p:nvSpPr>
          <p:cNvPr id="3" name="Content Placeholder 2"/>
          <p:cNvSpPr>
            <a:spLocks noGrp="1"/>
          </p:cNvSpPr>
          <p:nvPr>
            <p:ph idx="1"/>
          </p:nvPr>
        </p:nvSpPr>
        <p:spPr>
          <a:xfrm>
            <a:off x="628650" y="2454275"/>
            <a:ext cx="7886700" cy="2803525"/>
          </a:xfrm>
        </p:spPr>
        <p:txBody>
          <a:bodyPr>
            <a:noAutofit/>
          </a:bodyPr>
          <a:lstStyle/>
          <a:p>
            <a:pPr marL="0" indent="0" algn="ctr">
              <a:buNone/>
            </a:pPr>
            <a:endParaRPr lang="en-US" sz="3200" dirty="0"/>
          </a:p>
          <a:p>
            <a:pPr marL="0" indent="0" algn="ctr">
              <a:buNone/>
            </a:pPr>
            <a:r>
              <a:rPr lang="en-GB" sz="3200" dirty="0"/>
              <a:t>Our Lord and Father, Thank You for Your Holy Word that demonstrates Your love and enriches our lives. May we seek ways to bless and serve our </a:t>
            </a:r>
            <a:r>
              <a:rPr lang="en-GB" sz="3200" dirty="0" err="1" smtClean="0"/>
              <a:t>neighbors</a:t>
            </a:r>
            <a:r>
              <a:rPr lang="en-GB" sz="3200" dirty="0" smtClean="0"/>
              <a:t>, </a:t>
            </a:r>
            <a:r>
              <a:rPr lang="en-GB" sz="3200" dirty="0"/>
              <a:t>using our talents to uplift those around us. Amen</a:t>
            </a:r>
            <a:endParaRPr lang="en-US" sz="3200" dirty="0"/>
          </a:p>
        </p:txBody>
      </p:sp>
    </p:spTree>
    <p:extLst>
      <p:ext uri="{BB962C8B-B14F-4D97-AF65-F5344CB8AC3E}">
        <p14:creationId xmlns:p14="http://schemas.microsoft.com/office/powerpoint/2010/main" val="95920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28814" cy="6857999"/>
          </a:xfrm>
          <a:prstGeom prst="rect">
            <a:avLst/>
          </a:prstGeom>
        </p:spPr>
      </p:pic>
      <p:sp>
        <p:nvSpPr>
          <p:cNvPr id="2" name="Title 1"/>
          <p:cNvSpPr>
            <a:spLocks noGrp="1"/>
          </p:cNvSpPr>
          <p:nvPr>
            <p:ph type="title"/>
          </p:nvPr>
        </p:nvSpPr>
        <p:spPr>
          <a:xfrm>
            <a:off x="285749" y="908051"/>
            <a:ext cx="5114925" cy="1325563"/>
          </a:xfrm>
        </p:spPr>
        <p:txBody>
          <a:bodyPr>
            <a:noAutofit/>
          </a:bodyPr>
          <a:lstStyle/>
          <a:p>
            <a:pPr algn="ctr"/>
            <a:r>
              <a:rPr lang="en-GB" sz="4000" b="1" dirty="0">
                <a:solidFill>
                  <a:schemeClr val="accent6">
                    <a:lumMod val="50000"/>
                  </a:schemeClr>
                </a:solidFill>
                <a:latin typeface="+mn-lt"/>
              </a:rPr>
              <a:t>HOW TO BEGIN A LITERACY PROGRAM</a:t>
            </a:r>
          </a:p>
        </p:txBody>
      </p:sp>
      <p:sp>
        <p:nvSpPr>
          <p:cNvPr id="3" name="Content Placeholder 2"/>
          <p:cNvSpPr>
            <a:spLocks noGrp="1"/>
          </p:cNvSpPr>
          <p:nvPr>
            <p:ph idx="1"/>
          </p:nvPr>
        </p:nvSpPr>
        <p:spPr>
          <a:xfrm>
            <a:off x="628650" y="2511425"/>
            <a:ext cx="7829550" cy="4351338"/>
          </a:xfrm>
        </p:spPr>
        <p:txBody>
          <a:bodyPr/>
          <a:lstStyle/>
          <a:p>
            <a:pPr marL="171450" lvl="0" indent="-171450">
              <a:lnSpc>
                <a:spcPct val="100000"/>
              </a:lnSpc>
              <a:buFont typeface="Arial" charset="0"/>
              <a:buChar char="•"/>
            </a:pPr>
            <a:r>
              <a:rPr lang="en-GB" dirty="0"/>
              <a:t>Access training for teaching literacy where possible.</a:t>
            </a:r>
            <a:endParaRPr lang="en-US" dirty="0"/>
          </a:p>
          <a:p>
            <a:pPr marL="171450" lvl="0" indent="-171450">
              <a:lnSpc>
                <a:spcPct val="100000"/>
              </a:lnSpc>
              <a:buFont typeface="Arial" charset="0"/>
              <a:buChar char="•"/>
            </a:pPr>
            <a:r>
              <a:rPr lang="en-GB" dirty="0"/>
              <a:t>Advocate for equal education.</a:t>
            </a:r>
            <a:endParaRPr lang="en-US" dirty="0"/>
          </a:p>
          <a:p>
            <a:pPr marL="171450" lvl="0" indent="-171450">
              <a:lnSpc>
                <a:spcPct val="100000"/>
              </a:lnSpc>
              <a:buFont typeface="Arial" charset="0"/>
              <a:buChar char="•"/>
            </a:pPr>
            <a:r>
              <a:rPr lang="en-GB" dirty="0"/>
              <a:t>Compile literacy materials in the relevant language. </a:t>
            </a:r>
            <a:endParaRPr lang="en-US" dirty="0"/>
          </a:p>
          <a:p>
            <a:pPr marL="171450" lvl="0" indent="-171450">
              <a:lnSpc>
                <a:spcPct val="100000"/>
              </a:lnSpc>
              <a:buFont typeface="Arial" charset="0"/>
              <a:buChar char="•"/>
            </a:pPr>
            <a:r>
              <a:rPr lang="en-GB" dirty="0"/>
              <a:t>Consult with local training organisations which may be able to offer advice and assistance.</a:t>
            </a:r>
            <a:endParaRPr lang="en-US" dirty="0"/>
          </a:p>
          <a:p>
            <a:pPr marL="171450" lvl="0" indent="-171450">
              <a:lnSpc>
                <a:spcPct val="100000"/>
              </a:lnSpc>
              <a:buFont typeface="Arial" charset="0"/>
              <a:buChar char="•"/>
            </a:pPr>
            <a:r>
              <a:rPr lang="en-GB" dirty="0"/>
              <a:t>Check if there are other literacy programmes in your area.</a:t>
            </a:r>
            <a:endParaRPr lang="en-US" dirty="0"/>
          </a:p>
        </p:txBody>
      </p:sp>
    </p:spTree>
    <p:extLst>
      <p:ext uri="{BB962C8B-B14F-4D97-AF65-F5344CB8AC3E}">
        <p14:creationId xmlns:p14="http://schemas.microsoft.com/office/powerpoint/2010/main" val="1926339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28814" cy="6857999"/>
          </a:xfrm>
          <a:prstGeom prst="rect">
            <a:avLst/>
          </a:prstGeom>
        </p:spPr>
      </p:pic>
      <p:sp>
        <p:nvSpPr>
          <p:cNvPr id="2" name="Title 1"/>
          <p:cNvSpPr>
            <a:spLocks noGrp="1"/>
          </p:cNvSpPr>
          <p:nvPr>
            <p:ph type="title"/>
          </p:nvPr>
        </p:nvSpPr>
        <p:spPr>
          <a:xfrm>
            <a:off x="628650" y="1250951"/>
            <a:ext cx="5457825" cy="1325563"/>
          </a:xfrm>
        </p:spPr>
        <p:txBody>
          <a:bodyPr>
            <a:normAutofit/>
          </a:bodyPr>
          <a:lstStyle/>
          <a:p>
            <a:r>
              <a:rPr lang="en-GB" sz="4000" b="1" dirty="0" smtClean="0">
                <a:solidFill>
                  <a:schemeClr val="accent6">
                    <a:lumMod val="50000"/>
                  </a:schemeClr>
                </a:solidFill>
                <a:latin typeface="+mn-lt"/>
              </a:rPr>
              <a:t>POSSIBLE PROGRAMS</a:t>
            </a:r>
            <a:endParaRPr lang="en-US" sz="4000" b="1" dirty="0">
              <a:solidFill>
                <a:schemeClr val="accent6">
                  <a:lumMod val="50000"/>
                </a:schemeClr>
              </a:solidFill>
              <a:latin typeface="+mn-lt"/>
            </a:endParaRPr>
          </a:p>
        </p:txBody>
      </p:sp>
      <p:sp>
        <p:nvSpPr>
          <p:cNvPr id="3" name="Content Placeholder 2"/>
          <p:cNvSpPr>
            <a:spLocks noGrp="1"/>
          </p:cNvSpPr>
          <p:nvPr>
            <p:ph idx="1"/>
          </p:nvPr>
        </p:nvSpPr>
        <p:spPr>
          <a:xfrm>
            <a:off x="571500" y="2768600"/>
            <a:ext cx="7886700" cy="3317875"/>
          </a:xfrm>
        </p:spPr>
        <p:txBody>
          <a:bodyPr/>
          <a:lstStyle/>
          <a:p>
            <a:r>
              <a:rPr lang="en-GB" dirty="0" smtClean="0"/>
              <a:t>The </a:t>
            </a:r>
            <a:r>
              <a:rPr lang="en-GB" dirty="0"/>
              <a:t>literacy program may include:</a:t>
            </a:r>
            <a:endParaRPr lang="en-US" dirty="0"/>
          </a:p>
          <a:p>
            <a:pPr lvl="0"/>
            <a:r>
              <a:rPr lang="en-GB" dirty="0"/>
              <a:t>Basic literacy classes</a:t>
            </a:r>
            <a:endParaRPr lang="en-US" dirty="0"/>
          </a:p>
          <a:p>
            <a:pPr lvl="0"/>
            <a:r>
              <a:rPr lang="en-GB" dirty="0"/>
              <a:t>Computer literacy</a:t>
            </a:r>
            <a:endParaRPr lang="en-US" dirty="0"/>
          </a:p>
          <a:p>
            <a:pPr lvl="0"/>
            <a:r>
              <a:rPr lang="en-GB" dirty="0"/>
              <a:t>General Educational Development (GED) tutoring</a:t>
            </a:r>
            <a:endParaRPr lang="en-US" dirty="0"/>
          </a:p>
          <a:p>
            <a:pPr lvl="0"/>
            <a:r>
              <a:rPr lang="en-GB" dirty="0"/>
              <a:t>Life skills classes</a:t>
            </a:r>
            <a:endParaRPr lang="en-US" dirty="0"/>
          </a:p>
          <a:p>
            <a:pPr lvl="0"/>
            <a:r>
              <a:rPr lang="en-GB" dirty="0"/>
              <a:t>Second language training program</a:t>
            </a:r>
            <a:endParaRPr lang="en-US" dirty="0"/>
          </a:p>
          <a:p>
            <a:endParaRPr lang="en-US" dirty="0"/>
          </a:p>
        </p:txBody>
      </p:sp>
    </p:spTree>
    <p:extLst>
      <p:ext uri="{BB962C8B-B14F-4D97-AF65-F5344CB8AC3E}">
        <p14:creationId xmlns:p14="http://schemas.microsoft.com/office/powerpoint/2010/main" val="15059277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1596</Words>
  <Application>Microsoft Macintosh PowerPoint</Application>
  <PresentationFormat>On-screen Show (4:3)</PresentationFormat>
  <Paragraphs>137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ILLITERACY </vt:lpstr>
      <vt:lpstr>THE CHALLENGE</vt:lpstr>
      <vt:lpstr>PowerPoint Presentation</vt:lpstr>
      <vt:lpstr>THE BENEFITS</vt:lpstr>
      <vt:lpstr>GOD’S REQUEST</vt:lpstr>
      <vt:lpstr>Our response</vt:lpstr>
      <vt:lpstr>PRAYER OF COMMITMENT </vt:lpstr>
      <vt:lpstr>HOW TO BEGIN A LITERACY PROGRAM</vt:lpstr>
      <vt:lpstr>POSSIBLE PROGRAMS</vt:lpstr>
      <vt:lpstr>CHRISTIAN LITERACY</vt:lpstr>
      <vt:lpstr>THE BENEFITS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ILLITERACY </dc:title>
  <dc:creator>Arrais, Raquel</dc:creator>
  <cp:lastModifiedBy>Arrais, Raquel</cp:lastModifiedBy>
  <cp:revision>7</cp:revision>
  <dcterms:created xsi:type="dcterms:W3CDTF">2016-03-02T21:17:32Z</dcterms:created>
  <dcterms:modified xsi:type="dcterms:W3CDTF">2016-03-03T19:16:49Z</dcterms:modified>
</cp:coreProperties>
</file>